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399288" cy="43199050"/>
  <p:notesSz cx="6858000" cy="9144000"/>
  <p:embeddedFontLst>
    <p:embeddedFont>
      <p:font typeface="楷体" panose="02010609060101010101" pitchFamily="49" charset="-122"/>
      <p:regular r:id="rId4"/>
    </p:embeddedFont>
    <p:embeddedFont>
      <p:font typeface="方正姚体" panose="02010601030101010101" pitchFamily="2" charset="-122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微软雅黑" panose="020B0503020204020204" pitchFamily="34" charset="-122"/>
      <p:regular r:id="rId10"/>
      <p:bold r:id="rId11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53">
          <p15:clr>
            <a:srgbClr val="A4A3A4"/>
          </p15:clr>
        </p15:guide>
        <p15:guide id="2" pos="10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ABB3"/>
    <a:srgbClr val="0070C0"/>
    <a:srgbClr val="338DCD"/>
    <a:srgbClr val="3399FF"/>
    <a:srgbClr val="0071C0"/>
    <a:srgbClr val="777777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395" autoAdjust="0"/>
    <p:restoredTop sz="95951"/>
  </p:normalViewPr>
  <p:slideViewPr>
    <p:cSldViewPr snapToGrid="0" snapToObjects="1">
      <p:cViewPr>
        <p:scale>
          <a:sx n="50" d="100"/>
          <a:sy n="50" d="100"/>
        </p:scale>
        <p:origin x="-2550" y="-6090"/>
      </p:cViewPr>
      <p:guideLst>
        <p:guide orient="horz" pos="13553"/>
        <p:guide pos="102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14CC457-1C66-46E6-A4E7-44A7BF740193}" type="datetimeFigureOut">
              <a:rPr lang="en-US" altLang="en-US"/>
              <a:t>5/4/2017</a:t>
            </a:fld>
            <a:endParaRPr lang="en-US" alt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7E8170E-793A-4248-92C0-07C5987BD430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81829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49713" y="7069138"/>
            <a:ext cx="24299862" cy="150399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49713" y="22690138"/>
            <a:ext cx="24299862" cy="104298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en-US" smtClean="0"/>
              <a:t>单击此处编辑母版副标题样式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C328A-D26B-41D8-BF2E-8B608219FA36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781F36-4E64-4F99-AC53-769742881373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F76B20-5E7D-4151-B653-DC590D108EAF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5235A-7EDA-44C0-B689-6F1795A9B17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3490238" y="1731963"/>
            <a:ext cx="7289800" cy="36858575"/>
          </a:xfrm>
        </p:spPr>
        <p:txBody>
          <a:bodyPr vert="eaVert"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619250" y="1731963"/>
            <a:ext cx="21718588" cy="36858575"/>
          </a:xfrm>
        </p:spPr>
        <p:txBody>
          <a:bodyPr vert="eaVert"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C22079-DDD5-45D9-9E53-C5CE01CA4CA8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67796-E9C9-49AD-80B9-EF665286355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98B165-6795-4656-BAD1-9F9A97104A4E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97226-ED22-41B4-B64F-48CC29B8745B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09800" y="10769600"/>
            <a:ext cx="27944763" cy="179705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09800" y="28909963"/>
            <a:ext cx="27944763" cy="94488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6AA6D4-E4EF-45D4-B559-5E3CAB8EA13E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D7098D-8A6B-46C2-9182-CF177EE487FD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19250" y="10080625"/>
            <a:ext cx="14503400" cy="28509913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275050" y="10080625"/>
            <a:ext cx="14504988" cy="28509913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DAD56E-8B27-4519-B098-103A34B60003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DC5464-504C-4334-8D67-085AEB0C9D2A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300288"/>
            <a:ext cx="27944763" cy="8350250"/>
          </a:xfrm>
        </p:spPr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32025" y="10590213"/>
            <a:ext cx="13706475" cy="51895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32025" y="15779750"/>
            <a:ext cx="13706475" cy="23209250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402050" y="10590213"/>
            <a:ext cx="13774738" cy="51895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402050" y="15779750"/>
            <a:ext cx="13774738" cy="23209250"/>
          </a:xfrm>
        </p:spPr>
        <p:txBody>
          <a:bodyPr/>
          <a:lstStyle/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9475F7-E8D8-45E3-A467-9437AFD3B2FB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4B2F5-B53E-4AFC-B137-F599297EE499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4564A2-B5DF-48F0-A657-37929F2BCD63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69282-B5D2-4819-8EB0-DAC4C0E95DDC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3DFD0-3FE6-4904-8738-CDCD5EE91E21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68E829-47F1-49DC-BE20-51F7168B85B8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879725"/>
            <a:ext cx="10448925" cy="100806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73150" y="6219825"/>
            <a:ext cx="16403638" cy="306990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  <a:p>
            <a:pPr lvl="1"/>
            <a:r>
              <a:rPr lang="en-US" altLang="en-US" smtClean="0"/>
              <a:t>二级</a:t>
            </a:r>
          </a:p>
          <a:p>
            <a:pPr lvl="2"/>
            <a:r>
              <a:rPr lang="en-US" altLang="en-US" smtClean="0"/>
              <a:t>三级</a:t>
            </a:r>
          </a:p>
          <a:p>
            <a:pPr lvl="3"/>
            <a:r>
              <a:rPr lang="en-US" altLang="en-US" smtClean="0"/>
              <a:t>四级</a:t>
            </a:r>
          </a:p>
          <a:p>
            <a:pPr lvl="4"/>
            <a:r>
              <a:rPr lang="en-US" altLang="en-US" smtClean="0"/>
              <a:t>五级</a:t>
            </a:r>
            <a:endParaRPr lang="en-U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2025" y="12960350"/>
            <a:ext cx="10448925" cy="24009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16689-81EC-40FE-8CAC-B8988F622304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6EE6A-B377-43D1-A66B-3C4632CFFBEF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025" y="2879725"/>
            <a:ext cx="10448925" cy="100806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en-US" smtClean="0"/>
              <a:t>单击此处编辑母版标题样式</a:t>
            </a:r>
            <a:endParaRPr lang="en-U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3773150" y="6219825"/>
            <a:ext cx="16403638" cy="30699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2025" y="12960350"/>
            <a:ext cx="10448925" cy="24009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7F5D66-538D-409A-B6D1-427D967C1238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10C54C-AA7F-41D0-B937-BD038D82B98E}" type="slidenum">
              <a:rPr lang="en-US" altLang="en-US"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19250" y="1731963"/>
            <a:ext cx="29160788" cy="719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ctr" anchorCtr="0" compatLnSpc="1"/>
          <a:lstStyle/>
          <a:p>
            <a:pPr lvl="0"/>
            <a:r>
              <a:rPr lang="zh-CN" alt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19250" y="10080625"/>
            <a:ext cx="29160788" cy="2850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/>
          <a:p>
            <a:pPr lvl="0"/>
            <a:r>
              <a:rPr lang="zh-CN" altLang="zh-CN" smtClean="0"/>
              <a:t>单击此处编辑母版文本样式</a:t>
            </a:r>
          </a:p>
          <a:p>
            <a:pPr lvl="1"/>
            <a:r>
              <a:rPr lang="zh-CN" altLang="zh-CN" smtClean="0"/>
              <a:t>第二级</a:t>
            </a:r>
          </a:p>
          <a:p>
            <a:pPr lvl="2"/>
            <a:r>
              <a:rPr lang="zh-CN" altLang="zh-CN" smtClean="0"/>
              <a:t>第三级</a:t>
            </a:r>
          </a:p>
          <a:p>
            <a:pPr lvl="3"/>
            <a:r>
              <a:rPr lang="zh-CN" altLang="zh-CN" smtClean="0"/>
              <a:t>第四级</a:t>
            </a:r>
          </a:p>
          <a:p>
            <a:pPr lvl="4"/>
            <a:r>
              <a:rPr lang="zh-CN" alt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19250" y="39341425"/>
            <a:ext cx="7562850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9C0BE42-27B9-43BA-9B21-A2A6DC36758B}" type="datetime1">
              <a:rPr lang="en-US" altLang="en-US"/>
              <a:t>5/4/2017</a:t>
            </a:fld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069638" y="39341425"/>
            <a:ext cx="10260012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218775" y="39341425"/>
            <a:ext cx="7561263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96" tIns="215998" rIns="431996" bIns="215998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66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B49E85B-BAE9-4AF7-8828-620E4CA2A2A7}" type="slidenum">
              <a:rPr lang="en-US" altLang="en-US"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19270" rtl="0" eaLnBrk="0" fontAlgn="base" hangingPunct="0">
        <a:spcBef>
          <a:spcPct val="0"/>
        </a:spcBef>
        <a:spcAft>
          <a:spcPct val="0"/>
        </a:spcAft>
        <a:defRPr sz="207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4319270" rtl="0" eaLnBrk="0" fontAlgn="base" hangingPunct="0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defTabSz="4319270" rtl="0" fontAlgn="base">
        <a:spcBef>
          <a:spcPct val="0"/>
        </a:spcBef>
        <a:spcAft>
          <a:spcPct val="0"/>
        </a:spcAft>
        <a:defRPr sz="207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1619250" indent="-1619250" algn="l" defTabSz="4319270" rtl="0" eaLnBrk="0" fontAlgn="base" hangingPunct="0">
        <a:spcBef>
          <a:spcPct val="20000"/>
        </a:spcBef>
        <a:spcAft>
          <a:spcPct val="0"/>
        </a:spcAft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280" indent="-1349375" algn="l" defTabSz="4319270" rtl="0" eaLnBrk="0" fontAlgn="base" hangingPunct="0">
        <a:spcBef>
          <a:spcPct val="20000"/>
        </a:spcBef>
        <a:spcAft>
          <a:spcPct val="0"/>
        </a:spcAft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1405" algn="l" defTabSz="4319270" rtl="0" eaLnBrk="0" fontAlgn="base" hangingPunct="0">
        <a:spcBef>
          <a:spcPct val="20000"/>
        </a:spcBef>
        <a:spcAft>
          <a:spcPct val="0"/>
        </a:spcAft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59675" indent="-1079500" algn="l" defTabSz="4319270" rtl="0" eaLnBrk="0" fontAlgn="base" hangingPunct="0">
        <a:spcBef>
          <a:spcPct val="20000"/>
        </a:spcBef>
        <a:spcAft>
          <a:spcPct val="0"/>
        </a:spcAft>
        <a:buChar char="–"/>
        <a:defRPr sz="9400" kern="1200">
          <a:solidFill>
            <a:schemeClr val="tx1"/>
          </a:solidFill>
          <a:latin typeface="+mn-lt"/>
          <a:ea typeface="+mn-ea"/>
          <a:cs typeface="+mn-cs"/>
        </a:defRPr>
      </a:lvl4pPr>
      <a:lvl5pPr marL="9720580" indent="-1081405" algn="l" defTabSz="4319270" rtl="0" eaLnBrk="0" fontAlgn="base" hangingPunct="0">
        <a:spcBef>
          <a:spcPct val="20000"/>
        </a:spcBef>
        <a:spcAft>
          <a:spcPct val="0"/>
        </a:spcAft>
        <a:buChar char="»"/>
        <a:defRPr sz="9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 167"/>
          <p:cNvSpPr/>
          <p:nvPr/>
        </p:nvSpPr>
        <p:spPr bwMode="auto">
          <a:xfrm>
            <a:off x="-15240" y="31042608"/>
            <a:ext cx="32399605" cy="11676505"/>
          </a:xfrm>
          <a:prstGeom prst="rect">
            <a:avLst/>
          </a:prstGeom>
          <a:gradFill flip="none" rotWithShape="1">
            <a:gsLst>
              <a:gs pos="71000">
                <a:schemeClr val="accent5">
                  <a:lumMod val="5000"/>
                  <a:lumOff val="95000"/>
                </a:schemeClr>
              </a:gs>
              <a:gs pos="100000">
                <a:schemeClr val="bg2">
                  <a:lumMod val="20000"/>
                  <a:lumOff val="80000"/>
                  <a:alpha val="25000"/>
                </a:schemeClr>
              </a:gs>
            </a:gsLst>
            <a:path path="rect">
              <a:fillToRect l="50000" t="50000" r="50000" b="50000"/>
            </a:path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7" name="矩形 166"/>
          <p:cNvSpPr/>
          <p:nvPr/>
        </p:nvSpPr>
        <p:spPr bwMode="auto">
          <a:xfrm>
            <a:off x="-3175" y="17532986"/>
            <a:ext cx="32387540" cy="1334262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60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86" name="矩形 1"/>
          <p:cNvSpPr>
            <a:spLocks noChangeArrowheads="1"/>
          </p:cNvSpPr>
          <p:nvPr/>
        </p:nvSpPr>
        <p:spPr bwMode="auto">
          <a:xfrm>
            <a:off x="833755" y="17917795"/>
            <a:ext cx="30671770" cy="12740004"/>
          </a:xfrm>
          <a:prstGeom prst="rect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3106" name="矩形 120"/>
          <p:cNvSpPr>
            <a:spLocks noChangeArrowheads="1"/>
          </p:cNvSpPr>
          <p:nvPr/>
        </p:nvSpPr>
        <p:spPr bwMode="auto">
          <a:xfrm>
            <a:off x="-15240" y="41964098"/>
            <a:ext cx="32399605" cy="1234952"/>
          </a:xfrm>
          <a:prstGeom prst="rect">
            <a:avLst/>
          </a:prstGeom>
          <a:solidFill>
            <a:srgbClr val="0071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 b="1">
              <a:solidFill>
                <a:srgbClr val="0071C0"/>
              </a:solidFill>
            </a:endParaRPr>
          </a:p>
        </p:txBody>
      </p:sp>
      <p:sp>
        <p:nvSpPr>
          <p:cNvPr id="3109" name="文本框 2"/>
          <p:cNvSpPr txBox="1">
            <a:spLocks noChangeArrowheads="1"/>
          </p:cNvSpPr>
          <p:nvPr/>
        </p:nvSpPr>
        <p:spPr bwMode="auto">
          <a:xfrm>
            <a:off x="1254218" y="7007626"/>
            <a:ext cx="1313096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zhengyingying14@otcaix.iscas.ac.cn</a:t>
            </a:r>
            <a:endParaRPr lang="en-US" altLang="zh-CN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2"/>
          <p:cNvSpPr txBox="1">
            <a:spLocks noChangeArrowheads="1"/>
          </p:cNvSpPr>
          <p:nvPr/>
        </p:nvSpPr>
        <p:spPr bwMode="auto">
          <a:xfrm>
            <a:off x="5575605" y="4967362"/>
            <a:ext cx="2094495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4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系统研发团队：</a:t>
            </a:r>
            <a:r>
              <a:rPr lang="zh-CN" altLang="en-US" sz="4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郑莹莹，许利杰，刘重瑞，沈雯婷，赵伟，王伟</a:t>
            </a:r>
          </a:p>
        </p:txBody>
      </p:sp>
      <p:sp>
        <p:nvSpPr>
          <p:cNvPr id="27" name="矩形 14357"/>
          <p:cNvSpPr/>
          <p:nvPr/>
        </p:nvSpPr>
        <p:spPr>
          <a:xfrm>
            <a:off x="1954258" y="3135118"/>
            <a:ext cx="28187650" cy="144655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kumimoji="1" lang="zh-CN" altLang="en-US" sz="8800" b="1" dirty="0" smtClean="0">
                <a:ln>
                  <a:solidFill>
                    <a:schemeClr val="bg1"/>
                  </a:solidFill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大数据系统可靠性基准测试 </a:t>
            </a:r>
            <a:r>
              <a:rPr kumimoji="1" lang="en-US" altLang="zh-CN" sz="8800" b="1" i="1" dirty="0" err="1" smtClean="0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ReliabilityBench</a:t>
            </a:r>
            <a:r>
              <a:rPr kumimoji="1" lang="en-US" altLang="zh-CN" sz="8800" b="1" i="1" dirty="0" smtClean="0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endParaRPr kumimoji="1" lang="en-US" altLang="zh-CN" sz="8800" b="1" dirty="0">
              <a:ln>
                <a:solidFill>
                  <a:schemeClr val="bg1"/>
                </a:solidFill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8" name="矩形 1"/>
          <p:cNvSpPr/>
          <p:nvPr/>
        </p:nvSpPr>
        <p:spPr>
          <a:xfrm>
            <a:off x="1062355" y="12590145"/>
            <a:ext cx="13143865" cy="393954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just" eaLnBrk="0" hangingPunct="0">
              <a:lnSpc>
                <a:spcPts val="5025"/>
              </a:lnSpc>
            </a:pP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40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ReliabilityBench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是一种面向大数据系统的可靠性测试框架，提供大数据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SQL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查询、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大规模图分析以及机器学习等广泛使用的典型应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用，并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根据应用的计算特征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生成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满足异常规则的测试数据，同时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利用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组合测试技术削减参数组合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。该框架可用于</a:t>
            </a:r>
            <a:r>
              <a:rPr lang="en-US" altLang="zh-CN" sz="4000" b="1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提前发现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</a:t>
            </a:r>
            <a:r>
              <a:rPr lang="en-US" altLang="zh-CN" sz="4000" b="1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系统、应用和数据存在的可靠性问题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</p:txBody>
      </p:sp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838200" y="31188659"/>
            <a:ext cx="30667325" cy="10480041"/>
          </a:xfrm>
          <a:prstGeom prst="rect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 bwMode="auto">
          <a:xfrm>
            <a:off x="16631285" y="31188658"/>
            <a:ext cx="0" cy="511200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31" name="文本框 30"/>
          <p:cNvSpPr txBox="1"/>
          <p:nvPr/>
        </p:nvSpPr>
        <p:spPr>
          <a:xfrm>
            <a:off x="19717385" y="31713170"/>
            <a:ext cx="8157845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b="1"/>
          </a:p>
        </p:txBody>
      </p:sp>
      <p:sp>
        <p:nvSpPr>
          <p:cNvPr id="32" name="文本框 31"/>
          <p:cNvSpPr txBox="1"/>
          <p:nvPr/>
        </p:nvSpPr>
        <p:spPr>
          <a:xfrm>
            <a:off x="16916400" y="32665035"/>
            <a:ext cx="1433385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3900"/>
              </a:lnSpc>
              <a:buFont typeface="Wingdings" panose="05000000000000000000" charset="0"/>
              <a:buNone/>
            </a:pP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目前已发现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Apache Spark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系统的</a:t>
            </a:r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严重系统缺陷和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个应用错误：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发现的严重</a:t>
            </a:r>
            <a:r>
              <a:rPr lang="en-US" altLang="zh-CN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bug [SPARK-4672]</a:t>
            </a:r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，适用于所有的迭代图应用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：小表内连接大表出现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Mix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：一表同时参与多次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操作时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RandomForest</a:t>
            </a:r>
            <a:r>
              <a:rPr lang="zh-CN" altLang="en-US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数据维度高、多实例数、数据混合分布时出现</a:t>
            </a:r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  <a:endParaRPr lang="en-US" altLang="zh-CN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LogisticsRegression</a:t>
            </a:r>
            <a:r>
              <a:rPr lang="zh-CN" altLang="en-US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在数据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量大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数据维度高、倾斜数据时出现</a:t>
            </a:r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运行超时错误</a:t>
            </a:r>
            <a:endParaRPr lang="en-US" altLang="zh-CN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ALS应用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：在数据量大以及迭代次数多时出现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  <a:p>
            <a:pPr marL="571500" indent="-571500">
              <a:lnSpc>
                <a:spcPts val="3900"/>
              </a:lnSpc>
              <a:buFont typeface="Wingdings" panose="05000000000000000000" charset="0"/>
              <a:buChar char="ü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PageRank应用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：在数据量大以及数据倾斜时出现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内存溢出错误</a:t>
            </a:r>
          </a:p>
        </p:txBody>
      </p:sp>
      <p:pic>
        <p:nvPicPr>
          <p:cNvPr id="39" name="图片 38" descr="应用错误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5549" y="36787308"/>
            <a:ext cx="8393075" cy="4440589"/>
          </a:xfrm>
          <a:prstGeom prst="rect">
            <a:avLst/>
          </a:prstGeom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44" name="文本框 43"/>
          <p:cNvSpPr txBox="1"/>
          <p:nvPr/>
        </p:nvSpPr>
        <p:spPr>
          <a:xfrm>
            <a:off x="797469" y="8317260"/>
            <a:ext cx="136061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大数据系统的运行</a:t>
            </a:r>
            <a:r>
              <a:rPr lang="zh-CN" altLang="en-US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是否可靠？有没有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隐藏的缺陷？</a:t>
            </a:r>
            <a:r>
              <a:rPr lang="en-US" altLang="zh-CN" sz="44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”</a:t>
            </a:r>
          </a:p>
          <a:p>
            <a:pPr algn="r"/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“数据处理</a:t>
            </a: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和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分析结果靠不靠谱？”</a:t>
            </a:r>
            <a:endParaRPr lang="en-US" altLang="zh-CN" sz="44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algn="r"/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“系统升级是否引入了新的问题？”</a:t>
            </a:r>
            <a:endParaRPr lang="en-US" altLang="zh-CN" sz="4400" dirty="0" smtClean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476500" y="10606473"/>
            <a:ext cx="11843385" cy="13747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5025"/>
              </a:lnSpc>
            </a:pP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系统上线运行前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，应用开发、运维人员和用户是否</a:t>
            </a:r>
            <a:r>
              <a:rPr lang="zh-CN" altLang="en-US" sz="4400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还在为这些</a:t>
            </a:r>
            <a:r>
              <a:rPr lang="zh-CN" altLang="en-US" sz="4400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问题“纠结”？</a:t>
            </a:r>
            <a:endParaRPr lang="zh-CN" altLang="en-US" sz="4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9" name="图片 48" descr="基准组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879" y="6749388"/>
            <a:ext cx="16632646" cy="10305442"/>
          </a:xfrm>
          <a:prstGeom prst="rect">
            <a:avLst/>
          </a:prstGeom>
        </p:spPr>
      </p:pic>
      <p:sp>
        <p:nvSpPr>
          <p:cNvPr id="114" name="圆角矩形 113"/>
          <p:cNvSpPr/>
          <p:nvPr/>
        </p:nvSpPr>
        <p:spPr>
          <a:xfrm>
            <a:off x="1471930" y="18114645"/>
            <a:ext cx="880808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典型应用构造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96365" y="32665035"/>
            <a:ext cx="7703185" cy="1569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2016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OW2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国际程序竞赛第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</a:t>
            </a:r>
          </a:p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2016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</a:t>
            </a: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NASAC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软件系统竞赛三等奖</a:t>
            </a:r>
          </a:p>
          <a:p>
            <a:pPr marL="182563" indent="-182563">
              <a:buFont typeface="Wingdings" panose="05000000000000000000" charset="0"/>
              <a:buChar char="ü"/>
            </a:pPr>
            <a:r>
              <a:rPr lang="en-US" altLang="zh-CN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ICDCS 2017 JCC Workshop</a:t>
            </a:r>
            <a:r>
              <a:rPr lang="zh-CN" altLang="en-US" sz="32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论文</a:t>
            </a:r>
            <a:endParaRPr lang="en-US" altLang="zh-CN" sz="32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54746" y="31638875"/>
            <a:ext cx="3419454" cy="678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圆角矩形 116"/>
          <p:cNvSpPr/>
          <p:nvPr/>
        </p:nvSpPr>
        <p:spPr>
          <a:xfrm>
            <a:off x="1494790" y="31438850"/>
            <a:ext cx="717357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系统获奖及论文发表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115" name="圆角矩形 114"/>
          <p:cNvSpPr/>
          <p:nvPr/>
        </p:nvSpPr>
        <p:spPr>
          <a:xfrm>
            <a:off x="10642600" y="18114645"/>
            <a:ext cx="9903459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异常数据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生成</a:t>
            </a:r>
          </a:p>
        </p:txBody>
      </p:sp>
      <p:sp>
        <p:nvSpPr>
          <p:cNvPr id="116" name="圆角矩形 115"/>
          <p:cNvSpPr/>
          <p:nvPr/>
        </p:nvSpPr>
        <p:spPr>
          <a:xfrm>
            <a:off x="21320125" y="18114645"/>
            <a:ext cx="9411335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algn="ctr"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组合参数测试</a:t>
            </a:r>
          </a:p>
        </p:txBody>
      </p:sp>
      <p:sp>
        <p:nvSpPr>
          <p:cNvPr id="118" name="圆角矩形 117"/>
          <p:cNvSpPr/>
          <p:nvPr/>
        </p:nvSpPr>
        <p:spPr>
          <a:xfrm>
            <a:off x="16983258" y="31421458"/>
            <a:ext cx="10891972" cy="1068070"/>
          </a:xfrm>
          <a:prstGeom prst="roundRect">
            <a:avLst/>
          </a:prstGeom>
          <a:gradFill flip="none" rotWithShape="1">
            <a:gsLst>
              <a:gs pos="2000">
                <a:schemeClr val="bg1"/>
              </a:gs>
              <a:gs pos="68000">
                <a:srgbClr val="0070C0"/>
              </a:gs>
            </a:gsLst>
            <a:lin ang="10800000" scaled="1"/>
            <a:tileRect/>
          </a:gradFill>
          <a:ln>
            <a:noFill/>
          </a:ln>
        </p:spPr>
        <p:txBody>
          <a:bodyPr anchor="ctr"/>
          <a:lstStyle/>
          <a:p>
            <a:pPr defTabSz="3628390" eaLnBrk="1" hangingPunct="1"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评测发现的系统缺陷与应用错误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1319530" y="19637375"/>
            <a:ext cx="8808085" cy="305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914400" algn="just" latinLnBrk="0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针对社交网络、搜索引擎、数据采集及数据查询等应用场景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，结合现有大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数据系统基准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测试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中提供的应用类型，选取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了若干SQL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、Graph、Machine Learning以及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Streaming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类型、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使用广泛并且具有一定计算特征的应用作为典型应用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29" name="文本框 128"/>
          <p:cNvSpPr txBox="1"/>
          <p:nvPr/>
        </p:nvSpPr>
        <p:spPr>
          <a:xfrm>
            <a:off x="21320125" y="19637375"/>
            <a:ext cx="941133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914400" algn="just" latinLnBrk="0">
              <a:buFont typeface="Wingdings" panose="05000000000000000000" charset="0"/>
              <a:buNone/>
            </a:pPr>
            <a:r>
              <a:rPr 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大数据系统参数包括：系统参数（可能会影响系统数据分配或任务分配等的参数）和应用参数（应用或算法本身运行时需要的参数）</a:t>
            </a:r>
            <a:r>
              <a:rPr 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针对上述参数，在两个假设（参数相互独立及参数取值与资源占用有正负相关性）的基础上，使用贪心算法进行参数组合空间削减测试。针对参数取值不满足相关性要求的，使用探测性方法来确定参数取值。</a:t>
            </a:r>
            <a:endParaRPr 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0" name="图片 129" descr="拼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15630" y="23246080"/>
            <a:ext cx="10220325" cy="68548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文本框 1"/>
          <p:cNvSpPr txBox="1"/>
          <p:nvPr/>
        </p:nvSpPr>
        <p:spPr>
          <a:xfrm>
            <a:off x="10642600" y="19637375"/>
            <a:ext cx="99034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914400" algn="just" latinLnBrk="0"/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具有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以下特征的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数据称为异常数据：数据量大、数据倾斜、数据稀疏、数据维度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数据分布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异常。</a:t>
            </a:r>
          </a:p>
          <a:p>
            <a:pPr indent="914400" algn="just" latinLnBrk="0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异常数据生成的步骤如下：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给定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一个应用；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应用计算特性；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根据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应用特征，选取异常规则；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异常数据。</a:t>
            </a: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961019069"/>
              </p:ext>
            </p:extLst>
          </p:nvPr>
        </p:nvGraphicFramePr>
        <p:xfrm>
          <a:off x="10619105" y="22859818"/>
          <a:ext cx="9844405" cy="7514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6695"/>
                <a:gridCol w="3667760"/>
                <a:gridCol w="1590040"/>
                <a:gridCol w="3089910"/>
              </a:tblGrid>
              <a:tr h="54945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应用类型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计算特性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异常规则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异常数据</a:t>
                      </a:r>
                    </a:p>
                  </a:txBody>
                  <a:tcPr anchor="ctr"/>
                </a:tc>
              </a:tr>
              <a:tr h="17051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SQL基础查询语句中Scan、Aggregate、Join等应用在处理key/value对，其计算复杂度与key的分布相关。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数据倾斜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 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影响较小的属性列，采用范围内的均匀分布；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对两表连接的关联列以及满足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定律的属性列，采用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分布生成倾斜数据。</a:t>
                      </a:r>
                    </a:p>
                  </a:txBody>
                  <a:tcPr anchor="ctr"/>
                </a:tc>
              </a:tr>
              <a:tr h="17031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Graph中的应用大多需要迭代计算，在以顶点为中心的迭代模型中，如果顶点收集消息阶段有很重的操作时，单个顶点的计算压力会增大。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数据分布异常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使用泊松分布生成顶点离散的图；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Zipf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分布生成顶点度异常分布的稀疏图。</a:t>
                      </a:r>
                    </a:p>
                  </a:txBody>
                  <a:tcPr anchor="ctr"/>
                </a:tc>
              </a:tr>
              <a:tr h="355709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457200" algn="just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Learning中的应用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，（如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LogisticRegression和K-means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等）采用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矩阵征作为输入数据，因此其计算与矩阵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特征（1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大小；2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度；3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每个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矩阵列的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分布；4</a:t>
                      </a:r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矩阵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性等）有关系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</a:p>
                    <a:p>
                      <a:pPr indent="457200" algn="just" fontAlgn="auto">
                        <a:buNone/>
                      </a:pP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其它应用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，如RandomForest等，需要在内存中保存宽度优先树，并使用随机采样来训练树。当数据维度过高时，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资源使用量也增加。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数据量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稀疏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数据维度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数据分布异常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原始数据扩展生成异常数据；</a:t>
                      </a:r>
                    </a:p>
                    <a:p>
                      <a:pPr algn="just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 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随机合成满足不同维度、实例数、稀疏度以及异常分布（高斯分布、伽马分布、泊松分布、指数分布、Zipf分布及其混合）</a:t>
                      </a:r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等数据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>
            <p:extLst>
              <p:ext uri="{D42A27DB-BD31-4B8C-83A1-F6EECF244321}">
                <p14:modId xmlns:p14="http://schemas.microsoft.com/office/powerpoint/2010/main" val="4262326909"/>
              </p:ext>
            </p:extLst>
          </p:nvPr>
        </p:nvGraphicFramePr>
        <p:xfrm>
          <a:off x="1319530" y="22859818"/>
          <a:ext cx="8808085" cy="7513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1405"/>
                <a:gridCol w="3521075"/>
                <a:gridCol w="2935605"/>
              </a:tblGrid>
              <a:tr h="5011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0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计算属性</a:t>
                      </a:r>
                    </a:p>
                  </a:txBody>
                  <a:tcPr/>
                </a:tc>
              </a:tr>
              <a:tr h="458774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单表操作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Aggregate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单表操作</a:t>
                      </a:r>
                    </a:p>
                  </a:txBody>
                  <a:tcPr anchor="ctr"/>
                </a:tc>
              </a:tr>
              <a:tr h="45946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Join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多表关联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混合操作</a:t>
                      </a:r>
                    </a:p>
                  </a:txBody>
                  <a:tcPr anchor="ctr"/>
                </a:tc>
              </a:tr>
              <a:tr h="458774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Graph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PageRank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迭代计算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TriangleCount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55941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ConnectedComponents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907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SingleSourceShortestPaths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9468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LogisticsRegression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分类算法、迭代计算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K-means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聚类算法、迭代计算</a:t>
                      </a:r>
                    </a:p>
                  </a:txBody>
                  <a:tcPr anchor="ctr"/>
                </a:tc>
              </a:tr>
              <a:tr h="4587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交替最小二乘法</a:t>
                      </a:r>
                    </a:p>
                  </a:txBody>
                  <a:tcPr anchor="ctr"/>
                </a:tc>
              </a:tr>
              <a:tr h="4580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RandomForest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分类、回归、宽度优先树</a:t>
                      </a:r>
                    </a:p>
                  </a:txBody>
                  <a:tcPr anchor="ctr"/>
                </a:tc>
              </a:tr>
              <a:tr h="45946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分布式双梯度下降</a:t>
                      </a:r>
                    </a:p>
                  </a:txBody>
                  <a:tcPr anchor="ctr"/>
                </a:tc>
              </a:tr>
              <a:tr h="45808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Streaming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WindowJoin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数据流的</a:t>
                      </a:r>
                      <a:r>
                        <a:rPr lang="zh-CN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关联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</a:t>
                      </a:r>
                    </a:p>
                  </a:txBody>
                  <a:tcPr anchor="ctr"/>
                </a:tc>
              </a:tr>
              <a:tr h="45877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WindowWordCount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数据流的</a:t>
                      </a: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flatmap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38" name="图片 37" descr="系统缺陷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89237" y="36796353"/>
            <a:ext cx="6723530" cy="4455602"/>
          </a:xfrm>
          <a:prstGeom prst="rect">
            <a:avLst/>
          </a:prstGeom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8" name="图片 7" descr="QQ图片201611300938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3479" y="31438850"/>
            <a:ext cx="7306649" cy="4869645"/>
          </a:xfrm>
          <a:prstGeom prst="rect">
            <a:avLst/>
          </a:prstGeom>
        </p:spPr>
      </p:pic>
      <p:cxnSp>
        <p:nvCxnSpPr>
          <p:cNvPr id="50" name="直接连接符 49"/>
          <p:cNvCxnSpPr/>
          <p:nvPr/>
        </p:nvCxnSpPr>
        <p:spPr bwMode="auto">
          <a:xfrm>
            <a:off x="15175683" y="36483950"/>
            <a:ext cx="1440000" cy="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cxnSp>
        <p:nvCxnSpPr>
          <p:cNvPr id="51" name="直接连接符 50"/>
          <p:cNvCxnSpPr/>
          <p:nvPr/>
        </p:nvCxnSpPr>
        <p:spPr bwMode="auto">
          <a:xfrm>
            <a:off x="15175683" y="36356950"/>
            <a:ext cx="0" cy="5256000"/>
          </a:xfrm>
          <a:prstGeom prst="line">
            <a:avLst/>
          </a:prstGeom>
          <a:noFill/>
          <a:ln w="88900">
            <a:solidFill>
              <a:schemeClr val="accent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pic>
        <p:nvPicPr>
          <p:cNvPr id="124" name="图片 123" descr="NASAC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289548" y="35736041"/>
            <a:ext cx="4659517" cy="6591127"/>
          </a:xfrm>
          <a:prstGeom prst="rect">
            <a:avLst/>
          </a:prstGeom>
        </p:spPr>
      </p:pic>
      <p:pic>
        <p:nvPicPr>
          <p:cNvPr id="15" name="图片 14" descr="ow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2890" y="36475498"/>
            <a:ext cx="6771890" cy="4789158"/>
          </a:xfrm>
          <a:prstGeom prst="rect">
            <a:avLst/>
          </a:prstGeom>
        </p:spPr>
      </p:pic>
      <p:pic>
        <p:nvPicPr>
          <p:cNvPr id="29" name="图片 28" descr="微信图片_20170405204737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-3" t="32531" r="18291" b="32145"/>
          <a:stretch/>
        </p:blipFill>
        <p:spPr>
          <a:xfrm>
            <a:off x="1506948" y="34267138"/>
            <a:ext cx="7141752" cy="2315677"/>
          </a:xfrm>
          <a:prstGeom prst="rect">
            <a:avLst/>
          </a:prstGeom>
        </p:spPr>
      </p:pic>
      <p:pic>
        <p:nvPicPr>
          <p:cNvPr id="43" name="Picture 2" descr="所标（标准版）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188" y="187325"/>
            <a:ext cx="5727700" cy="261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" name="Text Box 3"/>
          <p:cNvSpPr txBox="1">
            <a:spLocks noChangeArrowheads="1"/>
          </p:cNvSpPr>
          <p:nvPr/>
        </p:nvSpPr>
        <p:spPr bwMode="auto">
          <a:xfrm>
            <a:off x="10148888" y="423863"/>
            <a:ext cx="13719175" cy="184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5700" b="1">
                <a:solidFill>
                  <a:srgbClr val="777777"/>
                </a:solidFill>
                <a:ea typeface="方正行楷简体" charset="-122"/>
              </a:rPr>
              <a:t>中国科学院软件研究所学术年会’</a:t>
            </a:r>
            <a:r>
              <a:rPr lang="en-US" altLang="zh-CN" sz="5700" b="1">
                <a:solidFill>
                  <a:srgbClr val="777777"/>
                </a:solidFill>
                <a:ea typeface="方正行楷简体" charset="-122"/>
              </a:rPr>
              <a:t>2017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5700" b="1">
                <a:solidFill>
                  <a:srgbClr val="777777"/>
                </a:solidFill>
                <a:ea typeface="方正行楷简体" charset="-122"/>
              </a:rPr>
              <a:t>暨计算机科学国家重点实验室开放周</a:t>
            </a:r>
          </a:p>
        </p:txBody>
      </p:sp>
      <p:sp>
        <p:nvSpPr>
          <p:cNvPr id="53" name="TextBox 1"/>
          <p:cNvSpPr txBox="1">
            <a:spLocks noChangeArrowheads="1"/>
          </p:cNvSpPr>
          <p:nvPr/>
        </p:nvSpPr>
        <p:spPr bwMode="auto">
          <a:xfrm>
            <a:off x="26822400" y="869950"/>
            <a:ext cx="5059363" cy="140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 smtClean="0"/>
              <a:t>工具系统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F0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en-US" sz="8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en-US" sz="8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F0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办公室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814</Words>
  <Application>Microsoft Office PowerPoint</Application>
  <PresentationFormat>自定义</PresentationFormat>
  <Paragraphs>91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宋体</vt:lpstr>
      <vt:lpstr>楷体</vt:lpstr>
      <vt:lpstr>方正姚体</vt:lpstr>
      <vt:lpstr>Calibri</vt:lpstr>
      <vt:lpstr>微软雅黑</vt:lpstr>
      <vt:lpstr>Wingdings</vt:lpstr>
      <vt:lpstr>Times New Roman</vt:lpstr>
      <vt:lpstr>Arial</vt:lpstr>
      <vt:lpstr>方正行楷简体</vt:lpstr>
      <vt:lpstr>默认设计模板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Ying</dc:creator>
  <cp:lastModifiedBy>Shikai Duan</cp:lastModifiedBy>
  <cp:revision>688</cp:revision>
  <dcterms:created xsi:type="dcterms:W3CDTF">2013-01-25T01:44:00Z</dcterms:created>
  <dcterms:modified xsi:type="dcterms:W3CDTF">2017-05-04T07:01:16Z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